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9" r:id="rId14"/>
    <p:sldId id="268" r:id="rId15"/>
    <p:sldId id="270" r:id="rId16"/>
    <p:sldId id="271" r:id="rId17"/>
    <p:sldId id="272" r:id="rId18"/>
  </p:sldIdLst>
  <p:sldSz cx="9144000" cy="6858000" type="screen4x3"/>
  <p:notesSz cx="6858000" cy="9144000"/>
  <p:defaultTextStyle>
    <a:defPPr>
      <a:defRPr lang="es-ES_trad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E1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536"/>
    <p:restoredTop sz="94637"/>
  </p:normalViewPr>
  <p:slideViewPr>
    <p:cSldViewPr snapToGrid="0" snapToObjects="1">
      <p:cViewPr varScale="1">
        <p:scale>
          <a:sx n="132" d="100"/>
          <a:sy n="132" d="100"/>
        </p:scale>
        <p:origin x="168" y="7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Clic para editar título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FF13F-9175-AD40-865F-ACEF60B51CF6}" type="datetimeFigureOut">
              <a:rPr lang="es-ES_tradnl" smtClean="0"/>
              <a:t>29/1/19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1D96F-49DD-724E-B518-2D9768E0BCDA}" type="slidenum">
              <a:rPr lang="es-ES_tradnl" smtClean="0"/>
              <a:t>‹Nº›</a:t>
            </a:fld>
            <a:endParaRPr lang="es-ES_tradnl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62074E90-AB5E-524C-8946-9014AF33D8E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C37AD7B0-3A3A-9243-95A5-F1064011EF4C}"/>
              </a:ext>
            </a:extLst>
          </p:cNvPr>
          <p:cNvSpPr txBox="1"/>
          <p:nvPr userDrawn="1"/>
        </p:nvSpPr>
        <p:spPr>
          <a:xfrm>
            <a:off x="612099" y="341637"/>
            <a:ext cx="4425699" cy="492443"/>
          </a:xfrm>
          <a:prstGeom prst="rect">
            <a:avLst/>
          </a:prstGeom>
          <a:noFill/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wrap="none" rtlCol="0">
            <a:spAutoFit/>
          </a:bodyPr>
          <a:lstStyle/>
          <a:p>
            <a:r>
              <a:rPr lang="es-MX" sz="26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  <a:outerShdw dist="38100" dir="2700000" algn="tl" rotWithShape="0">
                    <a:schemeClr val="accent2"/>
                  </a:outerShdw>
                </a:effectLst>
              </a:rPr>
              <a:t>1. Administración de versiones</a:t>
            </a:r>
          </a:p>
        </p:txBody>
      </p:sp>
    </p:spTree>
    <p:extLst>
      <p:ext uri="{BB962C8B-B14F-4D97-AF65-F5344CB8AC3E}">
        <p14:creationId xmlns:p14="http://schemas.microsoft.com/office/powerpoint/2010/main" val="1257417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Clic para editar título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FF13F-9175-AD40-865F-ACEF60B51CF6}" type="datetimeFigureOut">
              <a:rPr lang="es-ES_tradnl" smtClean="0"/>
              <a:t>29/1/19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1D96F-49DD-724E-B518-2D9768E0BCDA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2749195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s-ES"/>
              <a:t>Clic para editar título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FF13F-9175-AD40-865F-ACEF60B51CF6}" type="datetimeFigureOut">
              <a:rPr lang="es-ES_tradnl" smtClean="0"/>
              <a:t>29/1/19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1D96F-49DD-724E-B518-2D9768E0BCDA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1281945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Clic para editar 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FF13F-9175-AD40-865F-ACEF60B51CF6}" type="datetimeFigureOut">
              <a:rPr lang="es-ES_tradnl" smtClean="0"/>
              <a:t>29/1/19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1D96F-49DD-724E-B518-2D9768E0BCDA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178012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Clic para editar 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FF13F-9175-AD40-865F-ACEF60B51CF6}" type="datetimeFigureOut">
              <a:rPr lang="es-ES_tradnl" smtClean="0"/>
              <a:t>29/1/19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1D96F-49DD-724E-B518-2D9768E0BCDA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2734910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Clic para editar 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FF13F-9175-AD40-865F-ACEF60B51CF6}" type="datetimeFigureOut">
              <a:rPr lang="es-ES_tradnl" smtClean="0"/>
              <a:t>29/1/19</a:t>
            </a:fld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1D96F-49DD-724E-B518-2D9768E0BCDA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7423706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s-ES"/>
              <a:t>Clic para editar 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FF13F-9175-AD40-865F-ACEF60B51CF6}" type="datetimeFigureOut">
              <a:rPr lang="es-ES_tradnl" smtClean="0"/>
              <a:t>29/1/19</a:t>
            </a:fld>
            <a:endParaRPr lang="es-ES_trad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1D96F-49DD-724E-B518-2D9768E0BCDA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9370250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Clic para editar título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FF13F-9175-AD40-865F-ACEF60B51CF6}" type="datetimeFigureOut">
              <a:rPr lang="es-ES_tradnl" smtClean="0"/>
              <a:t>29/1/19</a:t>
            </a:fld>
            <a:endParaRPr lang="es-ES_trad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1D96F-49DD-724E-B518-2D9768E0BCDA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0828520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FF13F-9175-AD40-865F-ACEF60B51CF6}" type="datetimeFigureOut">
              <a:rPr lang="es-ES_tradnl" smtClean="0"/>
              <a:t>29/1/19</a:t>
            </a:fld>
            <a:endParaRPr lang="es-ES_trad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1D96F-49DD-724E-B518-2D9768E0BCDA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7183830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Clic para editar 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FF13F-9175-AD40-865F-ACEF60B51CF6}" type="datetimeFigureOut">
              <a:rPr lang="es-ES_tradnl" smtClean="0"/>
              <a:t>29/1/19</a:t>
            </a:fld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1D96F-49DD-724E-B518-2D9768E0BCDA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5036684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Clic para editar título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Arrastre la imagen al marcador de posición o haga clic en el icono para agregar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FF13F-9175-AD40-865F-ACEF60B51CF6}" type="datetimeFigureOut">
              <a:rPr lang="es-ES_tradnl" smtClean="0"/>
              <a:t>29/1/19</a:t>
            </a:fld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1D96F-49DD-724E-B518-2D9768E0BCDA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5676442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Clic para editar 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4FF13F-9175-AD40-865F-ACEF60B51CF6}" type="datetimeFigureOut">
              <a:rPr lang="es-ES_tradnl" smtClean="0"/>
              <a:t>29/1/19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61D96F-49DD-724E-B518-2D9768E0BCDA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6125048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047377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665886" y="1828796"/>
            <a:ext cx="25521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>
              <a:buFont typeface="Arial" charset="0"/>
              <a:buChar char="•"/>
            </a:pPr>
            <a:r>
              <a:rPr lang="es-ES" dirty="0"/>
              <a:t>Instalando GIT:</a:t>
            </a:r>
          </a:p>
          <a:p>
            <a:pPr marL="180975" indent="-180975">
              <a:buFont typeface="Arial" charset="0"/>
              <a:buChar char="•"/>
            </a:pPr>
            <a:endParaRPr lang="es-ES" dirty="0"/>
          </a:p>
          <a:p>
            <a:pPr marL="638175" lvl="1" indent="-180975">
              <a:buFont typeface="Arial" charset="0"/>
              <a:buChar char="•"/>
            </a:pPr>
            <a:r>
              <a:rPr lang="es-ES" dirty="0"/>
              <a:t>Desde código fuente</a:t>
            </a:r>
          </a:p>
          <a:p>
            <a:pPr marL="638175" lvl="1" indent="-180975">
              <a:buFont typeface="Arial" charset="0"/>
              <a:buChar char="•"/>
            </a:pPr>
            <a:r>
              <a:rPr lang="es-ES" dirty="0"/>
              <a:t>Desde un paquete existente en la plataforma</a:t>
            </a:r>
          </a:p>
          <a:p>
            <a:pPr marL="180975" indent="-180975">
              <a:buFont typeface="Arial" charset="0"/>
              <a:buChar char="•"/>
            </a:pPr>
            <a:endParaRPr lang="es-ES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F5C52386-2069-C748-8459-3DBB001EAB12}"/>
              </a:ext>
            </a:extLst>
          </p:cNvPr>
          <p:cNvSpPr txBox="1"/>
          <p:nvPr/>
        </p:nvSpPr>
        <p:spPr>
          <a:xfrm>
            <a:off x="665885" y="1138860"/>
            <a:ext cx="28127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1.2. Crear el almacén</a:t>
            </a:r>
            <a:endParaRPr lang="es-ES_tradnl" sz="2400" dirty="0">
              <a:solidFill>
                <a:srgbClr val="FFFF00"/>
              </a:solidFill>
              <a:effectLst>
                <a:glow rad="101600">
                  <a:srgbClr val="002060">
                    <a:alpha val="40000"/>
                  </a:srgbClr>
                </a:glow>
              </a:effectLst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229FE81C-8D80-2F4C-B31F-58C0A4A6E8EC}"/>
              </a:ext>
            </a:extLst>
          </p:cNvPr>
          <p:cNvSpPr txBox="1"/>
          <p:nvPr/>
        </p:nvSpPr>
        <p:spPr>
          <a:xfrm>
            <a:off x="4561213" y="1333847"/>
            <a:ext cx="3154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>
                <a:solidFill>
                  <a:schemeClr val="accent6">
                    <a:lumMod val="50000"/>
                  </a:schemeClr>
                </a:solidFill>
              </a:rPr>
              <a:t>https://</a:t>
            </a:r>
            <a:r>
              <a:rPr lang="es-ES_tradnl" dirty="0" err="1">
                <a:solidFill>
                  <a:schemeClr val="accent6">
                    <a:lumMod val="50000"/>
                  </a:schemeClr>
                </a:solidFill>
              </a:rPr>
              <a:t>git-scm.com</a:t>
            </a:r>
            <a:r>
              <a:rPr lang="es-ES_tradnl" dirty="0">
                <a:solidFill>
                  <a:schemeClr val="accent6">
                    <a:lumMod val="50000"/>
                  </a:schemeClr>
                </a:solidFill>
              </a:rPr>
              <a:t>/</a:t>
            </a:r>
            <a:r>
              <a:rPr lang="es-ES_tradnl" dirty="0" err="1">
                <a:solidFill>
                  <a:schemeClr val="accent6">
                    <a:lumMod val="50000"/>
                  </a:schemeClr>
                </a:solidFill>
              </a:rPr>
              <a:t>downloads</a:t>
            </a:r>
            <a:endParaRPr lang="es-ES_tradnl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1B336201-9E7D-2749-BC7E-D6AAE8F725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6649" y="1758801"/>
            <a:ext cx="5103838" cy="4756638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</p:pic>
    </p:spTree>
    <p:extLst>
      <p:ext uri="{BB962C8B-B14F-4D97-AF65-F5344CB8AC3E}">
        <p14:creationId xmlns:p14="http://schemas.microsoft.com/office/powerpoint/2010/main" val="34167101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665886" y="1828796"/>
            <a:ext cx="25521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>
              <a:buFont typeface="Arial" charset="0"/>
              <a:buChar char="•"/>
            </a:pPr>
            <a:r>
              <a:rPr lang="es-ES" dirty="0"/>
              <a:t>Crear usuario/cuenta en GitHub</a:t>
            </a:r>
          </a:p>
          <a:p>
            <a:pPr marL="180975" indent="-180975">
              <a:buFont typeface="Arial" charset="0"/>
              <a:buChar char="•"/>
            </a:pPr>
            <a:endParaRPr lang="es-ES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F5C52386-2069-C748-8459-3DBB001EAB12}"/>
              </a:ext>
            </a:extLst>
          </p:cNvPr>
          <p:cNvSpPr txBox="1"/>
          <p:nvPr/>
        </p:nvSpPr>
        <p:spPr>
          <a:xfrm>
            <a:off x="665885" y="1138860"/>
            <a:ext cx="28127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1.2. Crear el almacén</a:t>
            </a:r>
            <a:endParaRPr lang="es-ES_tradnl" sz="2400" dirty="0">
              <a:solidFill>
                <a:srgbClr val="FFFF00"/>
              </a:solidFill>
              <a:effectLst>
                <a:glow rad="101600">
                  <a:srgbClr val="002060">
                    <a:alpha val="40000"/>
                  </a:srgbClr>
                </a:glow>
              </a:effectLst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229FE81C-8D80-2F4C-B31F-58C0A4A6E8EC}"/>
              </a:ext>
            </a:extLst>
          </p:cNvPr>
          <p:cNvSpPr txBox="1"/>
          <p:nvPr/>
        </p:nvSpPr>
        <p:spPr>
          <a:xfrm>
            <a:off x="6187790" y="2243209"/>
            <a:ext cx="19675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>
                <a:solidFill>
                  <a:schemeClr val="accent6">
                    <a:lumMod val="50000"/>
                  </a:schemeClr>
                </a:solidFill>
              </a:rPr>
              <a:t>https://</a:t>
            </a:r>
            <a:r>
              <a:rPr lang="es-ES_tradnl" dirty="0" err="1">
                <a:solidFill>
                  <a:schemeClr val="accent6">
                    <a:lumMod val="50000"/>
                  </a:schemeClr>
                </a:solidFill>
              </a:rPr>
              <a:t>github.com</a:t>
            </a:r>
            <a:endParaRPr lang="es-ES_tradnl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079A232E-ADAF-A64D-BFB3-F42498BFB7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774" y="2612541"/>
            <a:ext cx="7700933" cy="398169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</p:pic>
    </p:spTree>
    <p:extLst>
      <p:ext uri="{BB962C8B-B14F-4D97-AF65-F5344CB8AC3E}">
        <p14:creationId xmlns:p14="http://schemas.microsoft.com/office/powerpoint/2010/main" val="5342634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F5C52386-2069-C748-8459-3DBB001EAB12}"/>
              </a:ext>
            </a:extLst>
          </p:cNvPr>
          <p:cNvSpPr txBox="1"/>
          <p:nvPr/>
        </p:nvSpPr>
        <p:spPr>
          <a:xfrm>
            <a:off x="665885" y="1138860"/>
            <a:ext cx="28127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1.2. Crear el almacén</a:t>
            </a:r>
            <a:endParaRPr lang="es-ES_tradnl" sz="2400" dirty="0">
              <a:solidFill>
                <a:srgbClr val="FFFF00"/>
              </a:solidFill>
              <a:effectLst>
                <a:glow rad="101600">
                  <a:srgbClr val="002060">
                    <a:alpha val="40000"/>
                  </a:srgbClr>
                </a:glow>
              </a:effectLst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29ACD54D-8AE7-E241-BFD1-101574854B72}"/>
              </a:ext>
            </a:extLst>
          </p:cNvPr>
          <p:cNvSpPr txBox="1"/>
          <p:nvPr/>
        </p:nvSpPr>
        <p:spPr>
          <a:xfrm>
            <a:off x="665885" y="1828796"/>
            <a:ext cx="2916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>
              <a:buFont typeface="Arial" charset="0"/>
              <a:buChar char="•"/>
            </a:pPr>
            <a:r>
              <a:rPr lang="es-ES" dirty="0"/>
              <a:t>Ingresar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413E7BF0-630E-E342-8BDF-F9A8721C25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5271" y="1369692"/>
            <a:ext cx="4338631" cy="5217459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</p:pic>
    </p:spTree>
    <p:extLst>
      <p:ext uri="{BB962C8B-B14F-4D97-AF65-F5344CB8AC3E}">
        <p14:creationId xmlns:p14="http://schemas.microsoft.com/office/powerpoint/2010/main" val="17144890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F5C52386-2069-C748-8459-3DBB001EAB12}"/>
              </a:ext>
            </a:extLst>
          </p:cNvPr>
          <p:cNvSpPr txBox="1"/>
          <p:nvPr/>
        </p:nvSpPr>
        <p:spPr>
          <a:xfrm>
            <a:off x="665885" y="1138860"/>
            <a:ext cx="28127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1.2. Crear el almacén</a:t>
            </a:r>
            <a:endParaRPr lang="es-ES_tradnl" sz="2400" dirty="0">
              <a:solidFill>
                <a:srgbClr val="FFFF00"/>
              </a:solidFill>
              <a:effectLst>
                <a:glow rad="101600">
                  <a:srgbClr val="002060">
                    <a:alpha val="40000"/>
                  </a:srgbClr>
                </a:glow>
              </a:effectLst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E3F7BDC0-C8CE-9E45-8623-0BD4758A027F}"/>
              </a:ext>
            </a:extLst>
          </p:cNvPr>
          <p:cNvSpPr txBox="1"/>
          <p:nvPr/>
        </p:nvSpPr>
        <p:spPr>
          <a:xfrm>
            <a:off x="665885" y="1828796"/>
            <a:ext cx="2916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>
              <a:buFont typeface="Arial" charset="0"/>
              <a:buChar char="•"/>
            </a:pPr>
            <a:r>
              <a:rPr lang="es-ES" dirty="0"/>
              <a:t>Crear repositorio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F423EAFD-16E9-F34E-8CFC-66C8BA5151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5277" y="1723287"/>
            <a:ext cx="5744583" cy="4876479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</p:pic>
    </p:spTree>
    <p:extLst>
      <p:ext uri="{BB962C8B-B14F-4D97-AF65-F5344CB8AC3E}">
        <p14:creationId xmlns:p14="http://schemas.microsoft.com/office/powerpoint/2010/main" val="13726115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F5C52386-2069-C748-8459-3DBB001EAB12}"/>
              </a:ext>
            </a:extLst>
          </p:cNvPr>
          <p:cNvSpPr txBox="1"/>
          <p:nvPr/>
        </p:nvSpPr>
        <p:spPr>
          <a:xfrm>
            <a:off x="665885" y="1138860"/>
            <a:ext cx="28127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1.2. Crear el almacén</a:t>
            </a:r>
            <a:endParaRPr lang="es-ES_tradnl" sz="2400" dirty="0">
              <a:solidFill>
                <a:srgbClr val="FFFF00"/>
              </a:solidFill>
              <a:effectLst>
                <a:glow rad="101600">
                  <a:srgbClr val="002060">
                    <a:alpha val="40000"/>
                  </a:srgbClr>
                </a:glow>
              </a:effectLst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D6788B8A-3D3E-C142-A1A9-E0BCF71348D6}"/>
              </a:ext>
            </a:extLst>
          </p:cNvPr>
          <p:cNvSpPr txBox="1"/>
          <p:nvPr/>
        </p:nvSpPr>
        <p:spPr>
          <a:xfrm>
            <a:off x="665885" y="1828796"/>
            <a:ext cx="2916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>
              <a:buFont typeface="Arial" charset="0"/>
              <a:buChar char="•"/>
            </a:pPr>
            <a:r>
              <a:rPr lang="es-ES" dirty="0"/>
              <a:t>Utilizar repositorio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65D3A4C2-8D9D-4040-8FCA-C8C4DAC56A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5219" y="2198128"/>
            <a:ext cx="6254384" cy="4413773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</p:pic>
    </p:spTree>
    <p:extLst>
      <p:ext uri="{BB962C8B-B14F-4D97-AF65-F5344CB8AC3E}">
        <p14:creationId xmlns:p14="http://schemas.microsoft.com/office/powerpoint/2010/main" val="37160207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F5C52386-2069-C748-8459-3DBB001EAB12}"/>
              </a:ext>
            </a:extLst>
          </p:cNvPr>
          <p:cNvSpPr txBox="1"/>
          <p:nvPr/>
        </p:nvSpPr>
        <p:spPr>
          <a:xfrm>
            <a:off x="665885" y="1138860"/>
            <a:ext cx="28127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1.2. Crear el almacén</a:t>
            </a:r>
            <a:endParaRPr lang="es-ES_tradnl" sz="2400" dirty="0">
              <a:solidFill>
                <a:srgbClr val="FFFF00"/>
              </a:solidFill>
              <a:effectLst>
                <a:glow rad="101600">
                  <a:srgbClr val="002060">
                    <a:alpha val="40000"/>
                  </a:srgbClr>
                </a:glow>
              </a:effectLst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5D2298F2-808E-7A4C-BD3F-875E2B6E8F41}"/>
              </a:ext>
            </a:extLst>
          </p:cNvPr>
          <p:cNvSpPr txBox="1"/>
          <p:nvPr/>
        </p:nvSpPr>
        <p:spPr>
          <a:xfrm>
            <a:off x="665885" y="1828796"/>
            <a:ext cx="4035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>
              <a:buFont typeface="Arial" charset="0"/>
              <a:buChar char="•"/>
            </a:pPr>
            <a:r>
              <a:rPr lang="es-ES" dirty="0"/>
              <a:t>Administrar con GUI </a:t>
            </a:r>
            <a:r>
              <a:rPr lang="mr-IN" dirty="0"/>
              <a:t>–</a:t>
            </a:r>
            <a:r>
              <a:rPr lang="es-ES" dirty="0"/>
              <a:t> GitHub Desktop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26457214-8315-D34C-8286-1126CBB94B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6645" y="2294947"/>
            <a:ext cx="7073717" cy="434252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</p:pic>
    </p:spTree>
    <p:extLst>
      <p:ext uri="{BB962C8B-B14F-4D97-AF65-F5344CB8AC3E}">
        <p14:creationId xmlns:p14="http://schemas.microsoft.com/office/powerpoint/2010/main" val="37031252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F5C52386-2069-C748-8459-3DBB001EAB12}"/>
              </a:ext>
            </a:extLst>
          </p:cNvPr>
          <p:cNvSpPr txBox="1"/>
          <p:nvPr/>
        </p:nvSpPr>
        <p:spPr>
          <a:xfrm>
            <a:off x="665885" y="1138860"/>
            <a:ext cx="28127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1.2. Crear el almacén</a:t>
            </a:r>
            <a:endParaRPr lang="es-ES_tradnl" sz="2400" dirty="0">
              <a:solidFill>
                <a:srgbClr val="FFFF00"/>
              </a:solidFill>
              <a:effectLst>
                <a:glow rad="101600">
                  <a:srgbClr val="002060">
                    <a:alpha val="40000"/>
                  </a:srgbClr>
                </a:glow>
              </a:effectLst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ED85CC6F-30D1-5443-8CCB-7E3444FFA4C3}"/>
              </a:ext>
            </a:extLst>
          </p:cNvPr>
          <p:cNvSpPr txBox="1"/>
          <p:nvPr/>
        </p:nvSpPr>
        <p:spPr>
          <a:xfrm>
            <a:off x="665885" y="1828796"/>
            <a:ext cx="4035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>
              <a:buFont typeface="Arial" charset="0"/>
              <a:buChar char="•"/>
            </a:pPr>
            <a:r>
              <a:rPr lang="es-ES" dirty="0"/>
              <a:t>GitHub Desktop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99F932C0-0240-9F46-B152-F0F840215C6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1" t="656" r="680" b="1474"/>
          <a:stretch/>
        </p:blipFill>
        <p:spPr>
          <a:xfrm>
            <a:off x="2581836" y="2226833"/>
            <a:ext cx="6228678" cy="4281544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</p:pic>
    </p:spTree>
    <p:extLst>
      <p:ext uri="{BB962C8B-B14F-4D97-AF65-F5344CB8AC3E}">
        <p14:creationId xmlns:p14="http://schemas.microsoft.com/office/powerpoint/2010/main" val="28721095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F5C52386-2069-C748-8459-3DBB001EAB12}"/>
              </a:ext>
            </a:extLst>
          </p:cNvPr>
          <p:cNvSpPr txBox="1"/>
          <p:nvPr/>
        </p:nvSpPr>
        <p:spPr>
          <a:xfrm>
            <a:off x="665885" y="1138860"/>
            <a:ext cx="28127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1.2. Crear el almacén</a:t>
            </a:r>
            <a:endParaRPr lang="es-ES_tradnl" sz="2400" dirty="0">
              <a:solidFill>
                <a:srgbClr val="FFFF00"/>
              </a:solidFill>
              <a:effectLst>
                <a:glow rad="101600">
                  <a:srgbClr val="002060">
                    <a:alpha val="40000"/>
                  </a:srgbClr>
                </a:glow>
              </a:effectLst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A45EEEBC-63EC-A14A-813D-255E0608E61B}"/>
              </a:ext>
            </a:extLst>
          </p:cNvPr>
          <p:cNvSpPr txBox="1"/>
          <p:nvPr/>
        </p:nvSpPr>
        <p:spPr>
          <a:xfrm>
            <a:off x="665885" y="1828796"/>
            <a:ext cx="4035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>
              <a:buFont typeface="Arial" charset="0"/>
              <a:buChar char="•"/>
            </a:pPr>
            <a:r>
              <a:rPr lang="es-ES" dirty="0"/>
              <a:t>Administración con Terminal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B7A4DD14-0428-554C-8F80-6E4419DF09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2295" y="2198128"/>
            <a:ext cx="6851575" cy="4458776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</p:pic>
    </p:spTree>
    <p:extLst>
      <p:ext uri="{BB962C8B-B14F-4D97-AF65-F5344CB8AC3E}">
        <p14:creationId xmlns:p14="http://schemas.microsoft.com/office/powerpoint/2010/main" val="8906260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665885" y="1138860"/>
            <a:ext cx="73491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1.1. Fundamentos de</a:t>
            </a:r>
            <a:r>
              <a:rPr lang="es-ES" sz="2400" dirty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 un sistema de control de versiones</a:t>
            </a:r>
            <a:endParaRPr lang="es-ES_tradnl" sz="2400" dirty="0">
              <a:solidFill>
                <a:srgbClr val="FFFF00"/>
              </a:solidFill>
              <a:effectLst>
                <a:glow rad="101600">
                  <a:srgbClr val="002060">
                    <a:alpha val="40000"/>
                  </a:srgbClr>
                </a:glow>
              </a:effectLst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827367" y="1828798"/>
            <a:ext cx="779808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 algn="just">
              <a:buFont typeface="Arial" charset="0"/>
              <a:buChar char="•"/>
            </a:pPr>
            <a:r>
              <a:rPr lang="es-ES_tradnl" dirty="0"/>
              <a:t>Es un sistema que registra los cambios realizados sobre un archivo o conjunto de archivos a lo largo del tiempo de modo que sea posible recuperar versiones </a:t>
            </a:r>
            <a:r>
              <a:rPr lang="es-ES_tradnl" dirty="0" err="1"/>
              <a:t>espec</a:t>
            </a:r>
            <a:r>
              <a:rPr lang="es-ES" dirty="0"/>
              <a:t>í</a:t>
            </a:r>
            <a:r>
              <a:rPr lang="es-ES_tradnl" dirty="0" err="1"/>
              <a:t>ficas</a:t>
            </a:r>
            <a:r>
              <a:rPr lang="es-ES_tradnl" dirty="0"/>
              <a:t> </a:t>
            </a:r>
            <a:r>
              <a:rPr lang="es-ES" dirty="0"/>
              <a:t>más adelante</a:t>
            </a:r>
          </a:p>
          <a:p>
            <a:pPr marL="180975" indent="-180975" algn="just"/>
            <a:endParaRPr lang="es-ES" dirty="0"/>
          </a:p>
          <a:p>
            <a:pPr marL="180975" indent="-180975" algn="just">
              <a:buFont typeface="Arial" charset="0"/>
              <a:buChar char="•"/>
            </a:pPr>
            <a:r>
              <a:rPr lang="es-ES" dirty="0"/>
              <a:t>Su uso más general es con archivos de código fuente, aunque en realidad, cualquier tipo de archivo puede ponerse bajo control de versiones</a:t>
            </a:r>
            <a:endParaRPr lang="es-ES_tradnl" dirty="0"/>
          </a:p>
        </p:txBody>
      </p:sp>
      <p:pic>
        <p:nvPicPr>
          <p:cNvPr id="1026" name="Picture 2" descr="Resultado de imagen para sistema de control de versiones">
            <a:extLst>
              <a:ext uri="{FF2B5EF4-FFF2-40B4-BE49-F238E27FC236}">
                <a16:creationId xmlns:a16="http://schemas.microsoft.com/office/drawing/2014/main" id="{B4CFBAEC-ED90-6040-BD57-68496E9339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5312" y="3811397"/>
            <a:ext cx="5703645" cy="2851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80794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762704" y="1839556"/>
            <a:ext cx="326065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3838" indent="-223838" algn="just">
              <a:buFont typeface="Arial" charset="0"/>
              <a:buChar char="•"/>
            </a:pPr>
            <a:r>
              <a:rPr lang="es-ES" dirty="0"/>
              <a:t>Revertir archivos a un estado anterior</a:t>
            </a:r>
          </a:p>
          <a:p>
            <a:pPr marL="223838" indent="-223838" algn="just">
              <a:buFont typeface="Arial" charset="0"/>
              <a:buChar char="•"/>
            </a:pPr>
            <a:r>
              <a:rPr lang="es-ES" dirty="0"/>
              <a:t>Revertir un proyecto entero a un estado anterior</a:t>
            </a:r>
          </a:p>
          <a:p>
            <a:pPr marL="223838" indent="-223838" algn="just">
              <a:buFont typeface="Arial" charset="0"/>
              <a:buChar char="•"/>
            </a:pPr>
            <a:r>
              <a:rPr lang="es-ES" dirty="0"/>
              <a:t>Control de cambios en archivos (quién modifico)</a:t>
            </a:r>
          </a:p>
          <a:p>
            <a:pPr marL="223838" indent="-223838" algn="just">
              <a:buFont typeface="Arial" charset="0"/>
              <a:buChar char="•"/>
            </a:pPr>
            <a:r>
              <a:rPr lang="es-ES" dirty="0"/>
              <a:t>Control de errores (quién y cuándo produjo un error)</a:t>
            </a:r>
          </a:p>
          <a:p>
            <a:pPr marL="223838" indent="-223838" algn="just">
              <a:buFont typeface="Arial" charset="0"/>
              <a:buChar char="•"/>
            </a:pPr>
            <a:r>
              <a:rPr lang="es-ES" dirty="0"/>
              <a:t>Recuperación de archivos</a:t>
            </a:r>
          </a:p>
          <a:p>
            <a:pPr algn="just"/>
            <a:endParaRPr lang="es-ES" dirty="0"/>
          </a:p>
          <a:p>
            <a:pPr marL="285750" indent="-285750" algn="just">
              <a:buFont typeface="Arial" charset="0"/>
              <a:buChar char="•"/>
            </a:pPr>
            <a:endParaRPr lang="es-ES_tradnl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D05D5B94-CBD0-BA44-808D-2D8EE6185672}"/>
              </a:ext>
            </a:extLst>
          </p:cNvPr>
          <p:cNvSpPr txBox="1"/>
          <p:nvPr/>
        </p:nvSpPr>
        <p:spPr>
          <a:xfrm>
            <a:off x="665885" y="1138860"/>
            <a:ext cx="22250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¿</a:t>
            </a:r>
            <a:r>
              <a:rPr lang="es-ES" sz="2400" dirty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Para qué sirve?</a:t>
            </a:r>
            <a:endParaRPr lang="es-ES_tradnl" sz="2400" dirty="0">
              <a:solidFill>
                <a:srgbClr val="FFFF00"/>
              </a:solidFill>
              <a:effectLst>
                <a:glow rad="101600">
                  <a:srgbClr val="002060">
                    <a:alpha val="40000"/>
                  </a:srgbClr>
                </a:glow>
              </a:effectLst>
            </a:endParaRPr>
          </a:p>
        </p:txBody>
      </p:sp>
      <p:pic>
        <p:nvPicPr>
          <p:cNvPr id="2050" name="Picture 2" descr="Resultado de imagen para sistema de control de versiones">
            <a:extLst>
              <a:ext uri="{FF2B5EF4-FFF2-40B4-BE49-F238E27FC236}">
                <a16:creationId xmlns:a16="http://schemas.microsoft.com/office/drawing/2014/main" id="{AD84ABA5-2FC2-0F40-BAB5-C0453E9103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3066" y="1839556"/>
            <a:ext cx="4222815" cy="423851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</p:pic>
    </p:spTree>
    <p:extLst>
      <p:ext uri="{BB962C8B-B14F-4D97-AF65-F5344CB8AC3E}">
        <p14:creationId xmlns:p14="http://schemas.microsoft.com/office/powerpoint/2010/main" val="9274511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665885" y="1828798"/>
            <a:ext cx="343157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>
              <a:buFont typeface="Arial" charset="0"/>
              <a:buChar char="•"/>
            </a:pPr>
            <a:r>
              <a:rPr lang="es-ES" dirty="0"/>
              <a:t>Copiar archivos a otros dispositivos (forma más sencilla)</a:t>
            </a:r>
          </a:p>
          <a:p>
            <a:pPr marL="180975" indent="-180975">
              <a:buFont typeface="Arial" charset="0"/>
              <a:buChar char="•"/>
            </a:pPr>
            <a:endParaRPr lang="es-ES" dirty="0"/>
          </a:p>
          <a:p>
            <a:pPr marL="180975" indent="-180975">
              <a:buFont typeface="Arial" charset="0"/>
              <a:buChar char="•"/>
            </a:pPr>
            <a:r>
              <a:rPr lang="es-ES" dirty="0" err="1"/>
              <a:t>VCS´s</a:t>
            </a:r>
            <a:r>
              <a:rPr lang="es-ES" dirty="0"/>
              <a:t> locales que contienen una simple base de datos en la que se lleva registro de todos los cambios realizados sobre los archivos.</a:t>
            </a:r>
          </a:p>
          <a:p>
            <a:pPr algn="just"/>
            <a:endParaRPr lang="es-ES" dirty="0"/>
          </a:p>
          <a:p>
            <a:pPr marL="285750" indent="-285750" algn="just">
              <a:buFont typeface="Arial" charset="0"/>
              <a:buChar char="•"/>
            </a:pPr>
            <a:endParaRPr lang="es-ES_tradnl" dirty="0"/>
          </a:p>
        </p:txBody>
      </p:sp>
      <p:pic>
        <p:nvPicPr>
          <p:cNvPr id="1026" name="Picture 2" descr="https://git-scm.com/figures/18333fig0101-t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4229" y="1828798"/>
            <a:ext cx="4495162" cy="3775936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D77FA30A-7B26-8D49-9E84-B609F455829A}"/>
              </a:ext>
            </a:extLst>
          </p:cNvPr>
          <p:cNvSpPr txBox="1"/>
          <p:nvPr/>
        </p:nvSpPr>
        <p:spPr>
          <a:xfrm>
            <a:off x="665885" y="1138860"/>
            <a:ext cx="51740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Sistemas de control de versiones locales</a:t>
            </a:r>
            <a:endParaRPr lang="es-ES_tradnl" sz="2400" dirty="0">
              <a:solidFill>
                <a:srgbClr val="FFFF00"/>
              </a:solidFill>
              <a:effectLst>
                <a:glow rad="101600">
                  <a:srgbClr val="002060">
                    <a:alpha val="40000"/>
                  </a:srgb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794574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665884" y="1828798"/>
            <a:ext cx="317459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>
              <a:buFont typeface="Arial" charset="0"/>
              <a:buChar char="•"/>
            </a:pPr>
            <a:r>
              <a:rPr lang="es-ES" dirty="0"/>
              <a:t>Permiten la colaboración</a:t>
            </a:r>
          </a:p>
          <a:p>
            <a:pPr marL="180975" indent="-180975">
              <a:buFont typeface="Arial" charset="0"/>
              <a:buChar char="•"/>
            </a:pPr>
            <a:r>
              <a:rPr lang="es-ES" dirty="0"/>
              <a:t>Tienen un único servidor que contiene todos los archivos versionados</a:t>
            </a:r>
          </a:p>
          <a:p>
            <a:pPr marL="180975" indent="-180975">
              <a:buFont typeface="Arial" charset="0"/>
              <a:buChar char="•"/>
            </a:pPr>
            <a:r>
              <a:rPr lang="es-ES" dirty="0"/>
              <a:t>Los clientes descargan los archivos desde el lugar central.</a:t>
            </a:r>
          </a:p>
          <a:p>
            <a:pPr marL="180975" indent="-180975">
              <a:buFont typeface="Arial" charset="0"/>
              <a:buChar char="•"/>
            </a:pPr>
            <a:r>
              <a:rPr lang="es-ES" dirty="0"/>
              <a:t>Mayor control</a:t>
            </a:r>
          </a:p>
          <a:p>
            <a:pPr marL="180975" indent="-180975">
              <a:buFont typeface="Arial" charset="0"/>
              <a:buChar char="•"/>
            </a:pPr>
            <a:r>
              <a:rPr lang="es-ES" dirty="0"/>
              <a:t>Facilidad de administración</a:t>
            </a:r>
          </a:p>
          <a:p>
            <a:pPr algn="just"/>
            <a:endParaRPr lang="es-ES" dirty="0"/>
          </a:p>
          <a:p>
            <a:pPr marL="285750" indent="-285750" algn="just">
              <a:buFont typeface="Arial" charset="0"/>
              <a:buChar char="•"/>
            </a:pPr>
            <a:endParaRPr lang="es-ES_tradnl" dirty="0"/>
          </a:p>
        </p:txBody>
      </p:sp>
      <p:pic>
        <p:nvPicPr>
          <p:cNvPr id="2052" name="Picture 4" descr="magen relacionad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0479" y="1828798"/>
            <a:ext cx="5110953" cy="264638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</p:pic>
      <p:pic>
        <p:nvPicPr>
          <p:cNvPr id="2054" name="Picture 6" descr="esultado de imagen para subvers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7250" y="5245118"/>
            <a:ext cx="1648360" cy="98659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pic>
        <p:nvPicPr>
          <p:cNvPr id="2056" name="Picture 8" descr="magen relacionad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0077" y="5245118"/>
            <a:ext cx="2907587" cy="79118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1DA3B626-12F7-104C-B543-8831039D2922}"/>
              </a:ext>
            </a:extLst>
          </p:cNvPr>
          <p:cNvSpPr txBox="1"/>
          <p:nvPr/>
        </p:nvSpPr>
        <p:spPr>
          <a:xfrm>
            <a:off x="665885" y="1138860"/>
            <a:ext cx="59509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Sistemas de control de versiones centralizadas</a:t>
            </a:r>
            <a:endParaRPr lang="es-ES_tradnl" sz="2400" dirty="0">
              <a:solidFill>
                <a:srgbClr val="FFFF00"/>
              </a:solidFill>
              <a:effectLst>
                <a:glow rad="101600">
                  <a:srgbClr val="002060">
                    <a:alpha val="40000"/>
                  </a:srgb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00653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665885" y="1839556"/>
            <a:ext cx="370655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>
              <a:buFont typeface="Arial" charset="0"/>
              <a:buChar char="•"/>
            </a:pPr>
            <a:r>
              <a:rPr lang="es-ES" dirty="0"/>
              <a:t>Los clientes replican el repositorio completo</a:t>
            </a:r>
          </a:p>
          <a:p>
            <a:pPr marL="180975" indent="-180975">
              <a:buFont typeface="Arial" charset="0"/>
              <a:buChar char="•"/>
            </a:pPr>
            <a:r>
              <a:rPr lang="es-ES" dirty="0"/>
              <a:t>La colaboración implica “distribución” en los repositorios de los clientes</a:t>
            </a:r>
          </a:p>
          <a:p>
            <a:pPr marL="180975" indent="-180975">
              <a:buFont typeface="Arial" charset="0"/>
              <a:buChar char="•"/>
            </a:pPr>
            <a:r>
              <a:rPr lang="es-ES" dirty="0"/>
              <a:t>Permiten establecer varios flujos de trabajo</a:t>
            </a:r>
          </a:p>
          <a:p>
            <a:pPr algn="just"/>
            <a:endParaRPr lang="es-ES" dirty="0"/>
          </a:p>
          <a:p>
            <a:pPr marL="285750" indent="-285750" algn="just">
              <a:buFont typeface="Arial" charset="0"/>
              <a:buChar char="•"/>
            </a:pPr>
            <a:endParaRPr lang="es-ES_tradnl" dirty="0"/>
          </a:p>
        </p:txBody>
      </p:sp>
      <p:pic>
        <p:nvPicPr>
          <p:cNvPr id="3074" name="Picture 2" descr="https://git-scm.com/figures/18333fig0103-t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5488" y="1752884"/>
            <a:ext cx="3568400" cy="401801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</p:pic>
      <p:pic>
        <p:nvPicPr>
          <p:cNvPr id="3076" name="Picture 4" descr="esultado de imagen para github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932" y="4011051"/>
            <a:ext cx="3354718" cy="175985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6A318CB6-934C-4247-93F0-60AAECD58A96}"/>
              </a:ext>
            </a:extLst>
          </p:cNvPr>
          <p:cNvSpPr txBox="1"/>
          <p:nvPr/>
        </p:nvSpPr>
        <p:spPr>
          <a:xfrm>
            <a:off x="665885" y="1138860"/>
            <a:ext cx="57758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Sistemas de control de versiones distribuidas</a:t>
            </a:r>
            <a:endParaRPr lang="es-ES_tradnl" sz="2400" dirty="0">
              <a:solidFill>
                <a:srgbClr val="FFFF00"/>
              </a:solidFill>
              <a:effectLst>
                <a:glow rad="101600">
                  <a:srgbClr val="002060">
                    <a:alpha val="40000"/>
                  </a:srgb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467614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665885" y="1828796"/>
            <a:ext cx="3938387" cy="33085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>
              <a:buFont typeface="Arial" charset="0"/>
              <a:buChar char="•"/>
            </a:pPr>
            <a:r>
              <a:rPr lang="es-ES" dirty="0"/>
              <a:t>Es un sistema de control de versiones distribuido:</a:t>
            </a:r>
          </a:p>
          <a:p>
            <a:pPr marL="180975" indent="-180975">
              <a:buFont typeface="Arial" charset="0"/>
              <a:buChar char="•"/>
            </a:pPr>
            <a:endParaRPr lang="es-ES" sz="1100" dirty="0"/>
          </a:p>
          <a:p>
            <a:pPr marL="638175" lvl="1" indent="-180975">
              <a:buFont typeface="Arial" charset="0"/>
              <a:buChar char="•"/>
            </a:pPr>
            <a:r>
              <a:rPr lang="es-ES" dirty="0"/>
              <a:t>Velocidad</a:t>
            </a:r>
          </a:p>
          <a:p>
            <a:pPr marL="638175" lvl="1" indent="-180975">
              <a:buFont typeface="Arial" charset="0"/>
              <a:buChar char="•"/>
            </a:pPr>
            <a:r>
              <a:rPr lang="es-ES" dirty="0"/>
              <a:t>Diseño sencillo</a:t>
            </a:r>
          </a:p>
          <a:p>
            <a:pPr marL="638175" lvl="1" indent="-180975">
              <a:buFont typeface="Arial" charset="0"/>
              <a:buChar char="•"/>
            </a:pPr>
            <a:r>
              <a:rPr lang="es-ES" dirty="0"/>
              <a:t>Fuerte apoyo al desarrollo no lineal (miles de ramas paralelas)</a:t>
            </a:r>
          </a:p>
          <a:p>
            <a:pPr marL="638175" lvl="1" indent="-180975">
              <a:buFont typeface="Arial" charset="0"/>
              <a:buChar char="•"/>
            </a:pPr>
            <a:r>
              <a:rPr lang="es-ES" dirty="0"/>
              <a:t>Completamente distribuido</a:t>
            </a:r>
          </a:p>
          <a:p>
            <a:pPr marL="638175" lvl="1" indent="-180975">
              <a:buFont typeface="Arial" charset="0"/>
              <a:buChar char="•"/>
            </a:pPr>
            <a:r>
              <a:rPr lang="es-ES" dirty="0"/>
              <a:t>Capaz de manejar grandes proyectos (como el núcleo de Linux) de manera eficiente (velocidad y tamaño de datos)</a:t>
            </a:r>
          </a:p>
        </p:txBody>
      </p:sp>
      <p:pic>
        <p:nvPicPr>
          <p:cNvPr id="1028" name="Picture 4" descr="esultado de imagen para gi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4272" y="2790162"/>
            <a:ext cx="4240418" cy="177058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F5C52386-2069-C748-8459-3DBB001EAB12}"/>
              </a:ext>
            </a:extLst>
          </p:cNvPr>
          <p:cNvSpPr txBox="1"/>
          <p:nvPr/>
        </p:nvSpPr>
        <p:spPr>
          <a:xfrm>
            <a:off x="665885" y="1138860"/>
            <a:ext cx="6062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GIT</a:t>
            </a:r>
            <a:endParaRPr lang="es-ES_tradnl" sz="2400" dirty="0">
              <a:solidFill>
                <a:srgbClr val="FFFF00"/>
              </a:solidFill>
              <a:effectLst>
                <a:glow rad="101600">
                  <a:srgbClr val="002060">
                    <a:alpha val="40000"/>
                  </a:srgb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972562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665885" y="1828796"/>
            <a:ext cx="52615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>
              <a:buFont typeface="Arial" charset="0"/>
              <a:buChar char="•"/>
            </a:pPr>
            <a:r>
              <a:rPr lang="es-ES" dirty="0"/>
              <a:t>Casi cualquier operación es local</a:t>
            </a:r>
          </a:p>
          <a:p>
            <a:pPr marL="180975" indent="-180975">
              <a:buFont typeface="Arial" charset="0"/>
              <a:buChar char="•"/>
            </a:pPr>
            <a:r>
              <a:rPr lang="es-ES" dirty="0"/>
              <a:t>Tiene integridad</a:t>
            </a:r>
          </a:p>
          <a:p>
            <a:pPr marL="180975" indent="-180975">
              <a:buFont typeface="Arial" charset="0"/>
              <a:buChar char="•"/>
            </a:pPr>
            <a:r>
              <a:rPr lang="es-ES" dirty="0"/>
              <a:t>Generalmente solo añade información</a:t>
            </a:r>
          </a:p>
          <a:p>
            <a:pPr marL="180975" indent="-180975">
              <a:buFont typeface="Arial" charset="0"/>
              <a:buChar char="•"/>
            </a:pPr>
            <a:endParaRPr lang="es-ES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F5C52386-2069-C748-8459-3DBB001EAB12}"/>
              </a:ext>
            </a:extLst>
          </p:cNvPr>
          <p:cNvSpPr txBox="1"/>
          <p:nvPr/>
        </p:nvSpPr>
        <p:spPr>
          <a:xfrm>
            <a:off x="665885" y="1138860"/>
            <a:ext cx="21793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GIT – Beneficios</a:t>
            </a:r>
            <a:endParaRPr lang="es-ES_tradnl" sz="2400" dirty="0">
              <a:solidFill>
                <a:srgbClr val="FFFF00"/>
              </a:solidFill>
              <a:effectLst>
                <a:glow rad="101600">
                  <a:srgbClr val="002060">
                    <a:alpha val="40000"/>
                  </a:srgbClr>
                </a:glow>
              </a:effectLst>
            </a:endParaRPr>
          </a:p>
        </p:txBody>
      </p:sp>
      <p:pic>
        <p:nvPicPr>
          <p:cNvPr id="8194" name="Picture 2" descr="https://git-scm.com/figures/18333fig0201-tn.png">
            <a:extLst>
              <a:ext uri="{FF2B5EF4-FFF2-40B4-BE49-F238E27FC236}">
                <a16:creationId xmlns:a16="http://schemas.microsoft.com/office/drawing/2014/main" id="{C5EFF0AE-03D8-9C49-A7AB-7C222C9815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5618" y="2911363"/>
            <a:ext cx="5799865" cy="3677114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</p:pic>
    </p:spTree>
    <p:extLst>
      <p:ext uri="{BB962C8B-B14F-4D97-AF65-F5344CB8AC3E}">
        <p14:creationId xmlns:p14="http://schemas.microsoft.com/office/powerpoint/2010/main" val="42622612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665885" y="1828796"/>
            <a:ext cx="52615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>
              <a:buFont typeface="Arial" charset="0"/>
              <a:buChar char="•"/>
            </a:pPr>
            <a:r>
              <a:rPr lang="es-ES" dirty="0"/>
              <a:t>Confirmado (</a:t>
            </a:r>
            <a:r>
              <a:rPr lang="es-ES" dirty="0" err="1"/>
              <a:t>commited</a:t>
            </a:r>
            <a:r>
              <a:rPr lang="es-ES" dirty="0"/>
              <a:t>)</a:t>
            </a:r>
          </a:p>
          <a:p>
            <a:pPr marL="180975" indent="-180975">
              <a:buFont typeface="Arial" charset="0"/>
              <a:buChar char="•"/>
            </a:pPr>
            <a:r>
              <a:rPr lang="es-ES" dirty="0"/>
              <a:t>Modificado (</a:t>
            </a:r>
            <a:r>
              <a:rPr lang="es-ES" dirty="0" err="1"/>
              <a:t>modified</a:t>
            </a:r>
            <a:r>
              <a:rPr lang="es-ES" dirty="0"/>
              <a:t>)</a:t>
            </a:r>
          </a:p>
          <a:p>
            <a:pPr marL="180975" indent="-180975">
              <a:buFont typeface="Arial" charset="0"/>
              <a:buChar char="•"/>
            </a:pPr>
            <a:r>
              <a:rPr lang="es-ES" dirty="0"/>
              <a:t>Preparado (</a:t>
            </a:r>
            <a:r>
              <a:rPr lang="es-ES" dirty="0" err="1"/>
              <a:t>staged</a:t>
            </a:r>
            <a:r>
              <a:rPr lang="es-ES" dirty="0"/>
              <a:t>)</a:t>
            </a:r>
          </a:p>
          <a:p>
            <a:pPr marL="180975" indent="-180975">
              <a:buFont typeface="Arial" charset="0"/>
              <a:buChar char="•"/>
            </a:pPr>
            <a:endParaRPr lang="es-ES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F5C52386-2069-C748-8459-3DBB001EAB12}"/>
              </a:ext>
            </a:extLst>
          </p:cNvPr>
          <p:cNvSpPr txBox="1"/>
          <p:nvPr/>
        </p:nvSpPr>
        <p:spPr>
          <a:xfrm>
            <a:off x="665885" y="1138860"/>
            <a:ext cx="28888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GIT – Los tres estados</a:t>
            </a:r>
            <a:endParaRPr lang="es-ES_tradnl" sz="2400" dirty="0">
              <a:solidFill>
                <a:srgbClr val="FFFF00"/>
              </a:solidFill>
              <a:effectLst>
                <a:glow rad="101600">
                  <a:srgbClr val="002060">
                    <a:alpha val="40000"/>
                  </a:srgbClr>
                </a:glow>
              </a:effectLst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3C624BFB-D5A9-BC44-AFA4-12D5DC9EEE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4753" y="1828796"/>
            <a:ext cx="5285283" cy="486246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</p:pic>
    </p:spTree>
    <p:extLst>
      <p:ext uri="{BB962C8B-B14F-4D97-AF65-F5344CB8AC3E}">
        <p14:creationId xmlns:p14="http://schemas.microsoft.com/office/powerpoint/2010/main" val="373155493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374</TotalTime>
  <Words>382</Words>
  <Application>Microsoft Macintosh PowerPoint</Application>
  <PresentationFormat>Presentación en pantalla (4:3)</PresentationFormat>
  <Paragraphs>61</Paragraphs>
  <Slides>17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17</vt:i4>
      </vt:variant>
    </vt:vector>
  </HeadingPairs>
  <TitlesOfParts>
    <vt:vector size="22" baseType="lpstr">
      <vt:lpstr>Arial</vt:lpstr>
      <vt:lpstr>Calibri</vt:lpstr>
      <vt:lpstr>Calibri Light</vt:lpstr>
      <vt:lpstr>Mangal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Usuario de Microsoft Office</dc:creator>
  <cp:lastModifiedBy>Jesús Ceballos</cp:lastModifiedBy>
  <cp:revision>32</cp:revision>
  <dcterms:created xsi:type="dcterms:W3CDTF">2019-01-28T17:21:52Z</dcterms:created>
  <dcterms:modified xsi:type="dcterms:W3CDTF">2019-01-29T23:53:27Z</dcterms:modified>
</cp:coreProperties>
</file>